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0" r:id="rId5"/>
    <p:sldId id="261" r:id="rId6"/>
    <p:sldId id="267" r:id="rId7"/>
    <p:sldId id="268" r:id="rId8"/>
    <p:sldId id="269" r:id="rId9"/>
    <p:sldId id="263" r:id="rId10"/>
    <p:sldId id="262" r:id="rId11"/>
    <p:sldId id="270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D8D4"/>
    <a:srgbClr val="50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97C09-B949-46E8-88A9-F10B7D29159D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B8130-8881-4713-9380-5CE5DFA43A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49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BB8130-8881-4713-9380-5CE5DFA43A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88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Picture Citations: (clockwise, starting with top left)</a:t>
            </a:r>
          </a:p>
          <a:p>
            <a:r>
              <a:rPr lang="en-US" dirty="0" smtClean="0"/>
              <a:t>“Cats vs. Dogs: Visual.” </a:t>
            </a:r>
            <a:r>
              <a:rPr lang="en-US" i="1" dirty="0" smtClean="0"/>
              <a:t>Best-</a:t>
            </a:r>
            <a:r>
              <a:rPr lang="en-US" i="1" dirty="0" err="1" smtClean="0"/>
              <a:t>Infographics.co</a:t>
            </a:r>
            <a:r>
              <a:rPr lang="en-US" i="1" baseline="0" dirty="0" err="1" smtClean="0"/>
              <a:t>m</a:t>
            </a:r>
            <a:r>
              <a:rPr lang="en-US" i="1" baseline="0" dirty="0" smtClean="0"/>
              <a:t>. </a:t>
            </a:r>
            <a:r>
              <a:rPr lang="en-US" baseline="0" dirty="0" smtClean="0"/>
              <a:t>30 Apr 2015. Web. 4 Aug 2015.</a:t>
            </a:r>
          </a:p>
          <a:p>
            <a:r>
              <a:rPr lang="en-US" baseline="0" dirty="0" smtClean="0"/>
              <a:t>“Debate 2012: Cat V Dog.” CJ’s Blog, </a:t>
            </a:r>
            <a:r>
              <a:rPr lang="en-US" i="1" baseline="0" dirty="0" smtClean="0"/>
              <a:t>93.7 KLBJ FM. </a:t>
            </a:r>
            <a:r>
              <a:rPr lang="en-US" i="0" baseline="0" dirty="0" smtClean="0"/>
              <a:t>17 Oct 2012. Web. 4 Aug 2015.</a:t>
            </a:r>
            <a:endParaRPr lang="en-US" baseline="0" dirty="0" smtClean="0"/>
          </a:p>
          <a:p>
            <a:r>
              <a:rPr lang="en-US" dirty="0" smtClean="0"/>
              <a:t> Stats Cat. “A</a:t>
            </a:r>
            <a:r>
              <a:rPr lang="en-US" baseline="0" dirty="0" smtClean="0"/>
              <a:t> Look at Pet Ownership Numbers with the Stats Cat.” </a:t>
            </a:r>
            <a:r>
              <a:rPr lang="en-US" i="1" baseline="0" dirty="0" smtClean="0"/>
              <a:t>The Minitab Blog. </a:t>
            </a:r>
            <a:r>
              <a:rPr lang="en-US" i="0" baseline="0" dirty="0" smtClean="0"/>
              <a:t>21 Sep 2012. Web. 4 Aug 2015.</a:t>
            </a:r>
          </a:p>
          <a:p>
            <a:r>
              <a:rPr lang="en-US" dirty="0" err="1" smtClean="0"/>
              <a:t>Vanderveen</a:t>
            </a:r>
            <a:r>
              <a:rPr lang="en-US" dirty="0" smtClean="0"/>
              <a:t>, Ben.</a:t>
            </a:r>
            <a:r>
              <a:rPr lang="en-US" baseline="0" dirty="0" smtClean="0"/>
              <a:t> </a:t>
            </a:r>
            <a:r>
              <a:rPr lang="en-US" dirty="0" smtClean="0"/>
              <a:t>“Dogs vs. Cats.” </a:t>
            </a:r>
            <a:r>
              <a:rPr lang="en-US" i="1" dirty="0" smtClean="0"/>
              <a:t>Visually.</a:t>
            </a:r>
            <a:r>
              <a:rPr lang="en-US" i="1" baseline="0" dirty="0" smtClean="0"/>
              <a:t> </a:t>
            </a:r>
            <a:r>
              <a:rPr lang="en-US" i="0" baseline="0" dirty="0" smtClean="0"/>
              <a:t>27 Mar 2012. Web. 4 Aug 2015.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BB8130-8881-4713-9380-5CE5DFA43A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064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Murden</a:t>
            </a:r>
            <a:r>
              <a:rPr lang="en-US" dirty="0" smtClean="0"/>
              <a:t>, Dawn. “Should</a:t>
            </a:r>
            <a:r>
              <a:rPr lang="en-US" baseline="0" dirty="0" smtClean="0"/>
              <a:t> you use notes when giving a speech?” </a:t>
            </a:r>
            <a:r>
              <a:rPr lang="en-US" i="1" baseline="0" dirty="0" smtClean="0"/>
              <a:t>Talk Business. </a:t>
            </a:r>
            <a:r>
              <a:rPr lang="en-US" i="0" baseline="0" dirty="0" smtClean="0"/>
              <a:t>28 Aug 2013. Web. 4 Aug 2015.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BB8130-8881-4713-9380-5CE5DFA43A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7082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796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5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6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67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65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90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72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8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49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2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77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05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D0D698-8D3F-4607-8A70-9592CE5AF9E8}" type="datetimeFigureOut">
              <a:rPr lang="en-US" smtClean="0"/>
              <a:t>10/16/2015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CD7E94-0DE1-42EF-B463-3471302F05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83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-34322" y="-12192"/>
            <a:ext cx="2412903" cy="6961632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70176" y="233017"/>
            <a:ext cx="87172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EDUMUN 2015</a:t>
            </a:r>
            <a:endParaRPr lang="en-US" sz="10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449159" y="-12192"/>
            <a:ext cx="755904" cy="6961632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940285" y="4142314"/>
            <a:ext cx="87172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8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Opening</a:t>
            </a:r>
          </a:p>
          <a:p>
            <a:pPr algn="r"/>
            <a:r>
              <a:rPr lang="en-US" sz="88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Speeches</a:t>
            </a:r>
            <a:endParaRPr lang="en-US" sz="88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57" y="-12031"/>
            <a:ext cx="2196432" cy="2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58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D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Final Activity</a:t>
            </a:r>
            <a:endParaRPr lang="en-US" sz="48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3326" y="1268358"/>
            <a:ext cx="112613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In order to prepare for the Capstone Project, we’ll be preparing opening speeches </a:t>
            </a:r>
            <a:r>
              <a:rPr lang="en-US" sz="32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to set the agenda!</a:t>
            </a:r>
            <a:endParaRPr lang="en-US" sz="32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70732" y="229436"/>
            <a:ext cx="2430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Time: 20 minutes</a:t>
            </a:r>
            <a:endParaRPr lang="en-US" sz="20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3326" y="2906968"/>
            <a:ext cx="9064891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Activity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Start with an introduction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Using “research” (aka your personal knowledge) write the body of your opening speech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Conclude the speech by </a:t>
            </a: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emphatically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answering the question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3326" y="5559988"/>
            <a:ext cx="11261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Good luck!</a:t>
            </a:r>
            <a:endParaRPr lang="en-US" sz="32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723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Potential Topics:</a:t>
            </a:r>
            <a:endParaRPr lang="en-US" sz="48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3326" y="1268358"/>
            <a:ext cx="112613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4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Which high school at EDUMUN is the best?</a:t>
            </a:r>
          </a:p>
          <a:p>
            <a:pPr marL="514350" indent="-514350">
              <a:buAutoNum type="arabicPeriod"/>
            </a:pPr>
            <a:r>
              <a:rPr lang="en-US" sz="4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Which country has the best food?</a:t>
            </a:r>
          </a:p>
          <a:p>
            <a:pPr marL="514350" indent="-514350">
              <a:buAutoNum type="arabicPeriod"/>
            </a:pPr>
            <a:endParaRPr lang="en-US" sz="32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70732" y="229436"/>
            <a:ext cx="2430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Time: 20 minutes</a:t>
            </a:r>
            <a:endParaRPr lang="en-US" sz="20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3326" y="5559988"/>
            <a:ext cx="112613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Good luck!</a:t>
            </a:r>
            <a:endParaRPr lang="en-US" sz="32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8536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Reflection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3090" y="1620981"/>
            <a:ext cx="68539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Formulate an opinion</a:t>
            </a:r>
          </a:p>
          <a:p>
            <a:pPr lvl="1"/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	You learned how to incorporate research 	into your opening speech.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Effectively write</a:t>
            </a:r>
          </a:p>
          <a:p>
            <a:pPr marL="0" lvl="1"/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	You learned how to begin and organize an 	effective body for your speech.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Present yourself </a:t>
            </a:r>
            <a:endParaRPr lang="en-US" sz="2400" i="1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lvl="1"/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	You learned how to achieve a smooth, 	confident delivery.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50" b="90000" l="0" r="99300">
                        <a14:foregroundMark x1="18850" y1="19000" x2="18850" y2="19000"/>
                        <a14:foregroundMark x1="18300" y1="25600" x2="18300" y2="25600"/>
                        <a14:foregroundMark x1="12800" y1="35450" x2="12800" y2="35450"/>
                        <a14:foregroundMark x1="13350" y1="43100" x2="13350" y2="43100"/>
                        <a14:foregroundMark x1="14450" y1="60100" x2="14450" y2="60100"/>
                        <a14:foregroundMark x1="20500" y1="66150" x2="20500" y2="66150"/>
                        <a14:foregroundMark x1="29250" y1="74350" x2="29250" y2="74350"/>
                        <a14:foregroundMark x1="40200" y1="82000" x2="40200" y2="82000"/>
                        <a14:foregroundMark x1="76900" y1="79800" x2="76900" y2="79800"/>
                        <a14:foregroundMark x1="80200" y1="68300" x2="80200" y2="68300"/>
                        <a14:foregroundMark x1="92800" y1="58450" x2="92800" y2="58450"/>
                        <a14:foregroundMark x1="94450" y1="48050" x2="94450" y2="48050"/>
                        <a14:foregroundMark x1="95000" y1="48050" x2="95000" y2="48050"/>
                        <a14:foregroundMark x1="93350" y1="31600" x2="93350" y2="31600"/>
                        <a14:foregroundMark x1="87850" y1="23950" x2="87850" y2="23950"/>
                        <a14:foregroundMark x1="81300" y1="17900" x2="81300" y2="17900"/>
                        <a14:foregroundMark x1="53900" y1="53550" x2="53900" y2="53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28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8776" y="2780805"/>
            <a:ext cx="89084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Questions?</a:t>
            </a:r>
            <a:endParaRPr lang="en-US" sz="96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2032" y="-13063"/>
            <a:ext cx="12318274" cy="1358537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-12032" y="5512526"/>
            <a:ext cx="12318274" cy="1358537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63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-34322" y="-12192"/>
            <a:ext cx="2412903" cy="6961632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70176" y="233017"/>
            <a:ext cx="871728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EDUMUN 2015</a:t>
            </a:r>
            <a:endParaRPr lang="en-US" sz="10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1449159" y="-12192"/>
            <a:ext cx="755904" cy="6961632"/>
          </a:xfrm>
          <a:prstGeom prst="rect">
            <a:avLst/>
          </a:prstGeom>
          <a:solidFill>
            <a:srgbClr val="9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966411" y="4092127"/>
            <a:ext cx="871728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8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Thank you for your time!</a:t>
            </a:r>
            <a:endParaRPr lang="en-US" sz="88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557" y="-12031"/>
            <a:ext cx="2196432" cy="2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44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Learning Targets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3091" y="1620981"/>
            <a:ext cx="79139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By the end of this hour, you should be able to: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Formulate an opinion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on a topic based on research and critical thinking</a:t>
            </a:r>
            <a:endParaRPr lang="en-US" sz="2400" i="1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Effectively write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 clear and concise opening speech</a:t>
            </a:r>
            <a:endParaRPr lang="en-US" sz="2400" i="1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Present yourself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as researched, confident, and smart</a:t>
            </a: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</a:t>
            </a:r>
            <a:endParaRPr lang="en-US" sz="24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50" b="90000" l="0" r="99300">
                        <a14:foregroundMark x1="18850" y1="19000" x2="18850" y2="19000"/>
                        <a14:foregroundMark x1="18300" y1="25600" x2="18300" y2="25600"/>
                        <a14:foregroundMark x1="12800" y1="35450" x2="12800" y2="35450"/>
                        <a14:foregroundMark x1="13350" y1="43100" x2="13350" y2="43100"/>
                        <a14:foregroundMark x1="14450" y1="60100" x2="14450" y2="60100"/>
                        <a14:foregroundMark x1="20500" y1="66150" x2="20500" y2="66150"/>
                        <a14:foregroundMark x1="29250" y1="74350" x2="29250" y2="74350"/>
                        <a14:foregroundMark x1="40200" y1="82000" x2="40200" y2="82000"/>
                        <a14:foregroundMark x1="76900" y1="79800" x2="76900" y2="79800"/>
                        <a14:foregroundMark x1="80200" y1="68300" x2="80200" y2="68300"/>
                        <a14:foregroundMark x1="92800" y1="58450" x2="92800" y2="58450"/>
                        <a14:foregroundMark x1="94450" y1="48050" x2="94450" y2="48050"/>
                        <a14:foregroundMark x1="95000" y1="48050" x2="95000" y2="48050"/>
                        <a14:foregroundMark x1="93350" y1="31600" x2="93350" y2="31600"/>
                        <a14:foregroundMark x1="87850" y1="23950" x2="87850" y2="23950"/>
                        <a14:foregroundMark x1="81300" y1="17900" x2="81300" y2="17900"/>
                        <a14:foregroundMark x1="53900" y1="53550" x2="53900" y2="53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7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Seminar Overview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3091" y="1620981"/>
            <a:ext cx="49045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Introductions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Research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Research Activity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Organization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Presentation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Opening Speech Activity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50" b="90000" l="0" r="99300">
                        <a14:foregroundMark x1="18850" y1="19000" x2="18850" y2="19000"/>
                        <a14:foregroundMark x1="18300" y1="25600" x2="18300" y2="25600"/>
                        <a14:foregroundMark x1="12800" y1="35450" x2="12800" y2="35450"/>
                        <a14:foregroundMark x1="13350" y1="43100" x2="13350" y2="43100"/>
                        <a14:foregroundMark x1="14450" y1="60100" x2="14450" y2="60100"/>
                        <a14:foregroundMark x1="20500" y1="66150" x2="20500" y2="66150"/>
                        <a14:foregroundMark x1="29250" y1="74350" x2="29250" y2="74350"/>
                        <a14:foregroundMark x1="40200" y1="82000" x2="40200" y2="82000"/>
                        <a14:foregroundMark x1="76900" y1="79800" x2="76900" y2="79800"/>
                        <a14:foregroundMark x1="80200" y1="68300" x2="80200" y2="68300"/>
                        <a14:foregroundMark x1="92800" y1="58450" x2="92800" y2="58450"/>
                        <a14:foregroundMark x1="94450" y1="48050" x2="94450" y2="48050"/>
                        <a14:foregroundMark x1="95000" y1="48050" x2="95000" y2="48050"/>
                        <a14:foregroundMark x1="93350" y1="31600" x2="93350" y2="31600"/>
                        <a14:foregroundMark x1="87850" y1="23950" x2="87850" y2="23950"/>
                        <a14:foregroundMark x1="81300" y1="17900" x2="81300" y2="17900"/>
                        <a14:foregroundMark x1="53900" y1="53550" x2="53900" y2="5355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62036" y="1620981"/>
            <a:ext cx="49045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Be Sure to: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Take notes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Ask questions at </a:t>
            </a:r>
            <a:r>
              <a:rPr lang="en-US" sz="240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the ends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of slides or during activities</a:t>
            </a:r>
          </a:p>
        </p:txBody>
      </p:sp>
    </p:spTree>
    <p:extLst>
      <p:ext uri="{BB962C8B-B14F-4D97-AF65-F5344CB8AC3E}">
        <p14:creationId xmlns:p14="http://schemas.microsoft.com/office/powerpoint/2010/main" val="423770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Introductions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6364" y="1392381"/>
            <a:ext cx="522845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Why do a speech at all?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Introduces your country’s position to potential allies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Can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impress the dais if done well</a:t>
            </a:r>
            <a:endParaRPr lang="en-US" sz="2400" i="1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Might as well – the more practice, the better!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6363" y="4094439"/>
            <a:ext cx="5443232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How to begin your speech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Thank the audience and the dais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“Thank you, fellow delegates and honorable dais”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“Esteemed delegates and honorable dais, thank you”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46900" y="1392381"/>
            <a:ext cx="490450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Application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Always prepare your speech – don</a:t>
            </a:r>
            <a:r>
              <a:rPr lang="fr-FR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’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 wing it!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Start confidently – more on that later</a:t>
            </a:r>
          </a:p>
        </p:txBody>
      </p:sp>
    </p:spTree>
    <p:extLst>
      <p:ext uri="{BB962C8B-B14F-4D97-AF65-F5344CB8AC3E}">
        <p14:creationId xmlns:p14="http://schemas.microsoft.com/office/powerpoint/2010/main" val="14186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Research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6364" y="1137377"/>
            <a:ext cx="547124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Effective Research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30-45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minutes should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be more than enough, do </a:t>
            </a:r>
            <a:r>
              <a:rPr lang="en-US" sz="24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not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overdo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It’s OK to start with Wikipedia, but try to move on to academic sites and actual UN documents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6364" y="3565581"/>
            <a:ext cx="933720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How to Utilize Your Research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Present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facts that support your position – now is not the time for rebuttals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Find interesting facts and quotes to incorporate (for opening speeches and speeches in general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Keep it vague</a:t>
            </a:r>
            <a:endParaRPr lang="en-US" sz="2400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No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one wants to hear about a girl named </a:t>
            </a:r>
            <a:r>
              <a:rPr lang="en-US" sz="2400" dirty="0" err="1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Janika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 in Ethiopia who fought to get a well for her village – not yet, at least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46900" y="1392381"/>
            <a:ext cx="49045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Summary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Keep in mind your purpose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Use your research effectively</a:t>
            </a:r>
            <a:endParaRPr lang="en-US" sz="2400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Be Confident!</a:t>
            </a:r>
            <a:endParaRPr lang="en-US" sz="2400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842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D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Research Activity</a:t>
            </a:r>
            <a:endParaRPr lang="en-US" sz="48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3326" y="1650286"/>
            <a:ext cx="112613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Pair up! We’re going to practice introductions and how to incorporate research into an opening speech. </a:t>
            </a:r>
            <a:endParaRPr lang="en-US" sz="32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070732" y="229436"/>
            <a:ext cx="24304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Time: 15 minutes</a:t>
            </a:r>
            <a:endParaRPr lang="en-US" sz="20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3326" y="2906968"/>
            <a:ext cx="906489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Activity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Decide sides (cats v. dogs) – try to avoid personal bias!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Using the infographics on the next slide and any other facts you may know, develop an argument that supports your position.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Slap an introduction on that argument, and you’ve got yourself a working opening speech!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3327" y="5559988"/>
            <a:ext cx="91136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After 10 minutes, we’ll hear a few speeches and focus on what they did well and what they could improve. </a:t>
            </a:r>
            <a:endParaRPr lang="en-US" sz="2800" i="1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839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D8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pic>
        <p:nvPicPr>
          <p:cNvPr id="12" name="Picture 11" descr="dogs-vs-cats_502916feaea58_w150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764140"/>
            <a:ext cx="6970949" cy="3093860"/>
          </a:xfrm>
          <a:prstGeom prst="rect">
            <a:avLst/>
          </a:prstGeom>
        </p:spPr>
      </p:pic>
      <p:pic>
        <p:nvPicPr>
          <p:cNvPr id="11" name="Picture 10" descr="yQvtul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2703" y="1"/>
            <a:ext cx="6529297" cy="37524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5725818" cy="375041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6502" y="3761994"/>
            <a:ext cx="5265498" cy="309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8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Organization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6364" y="1392381"/>
            <a:ext cx="547867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The rest of the speech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2-3 paragraphs MAXIMUM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Paint in broad strokes – state your stances on each topic, and ideas for solutions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Lift heavily from your position paper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6363" y="3788897"/>
            <a:ext cx="577470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Make sure to include: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Your country’s name (duh) and position on the topic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Which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topic you would like to discuss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first and why it is important to your country</a:t>
            </a:r>
            <a:endParaRPr lang="en-US" sz="2400" i="1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Potential solutions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to explore</a:t>
            </a:r>
            <a:endParaRPr lang="en-US" sz="2400" dirty="0" smtClean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646900" y="1392381"/>
            <a:ext cx="50222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Conclusion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End with a bang, not a whimper – this requires planning!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Ex. “It </a:t>
            </a: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is of grave importance that we solve ______, which is why we should ______ and continue exploring solutions.”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Yield your time to the chair</a:t>
            </a:r>
          </a:p>
        </p:txBody>
      </p:sp>
    </p:spTree>
    <p:extLst>
      <p:ext uri="{BB962C8B-B14F-4D97-AF65-F5344CB8AC3E}">
        <p14:creationId xmlns:p14="http://schemas.microsoft.com/office/powerpoint/2010/main" val="22201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6364" y="429491"/>
            <a:ext cx="89084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Presentation</a:t>
            </a:r>
            <a:endParaRPr lang="en-US" sz="4000" dirty="0">
              <a:solidFill>
                <a:srgbClr val="9AD8D4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217" y="4539248"/>
            <a:ext cx="2196432" cy="21964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6364" y="1438101"/>
            <a:ext cx="490450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Why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Show off your research!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Deliver your argument clearly and confidently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6363" y="4163884"/>
            <a:ext cx="840074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9AD8D4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How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Shake off those stage fright jitters (whichever method works best for you)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Eye contact, hand gestures – DO NOT JUST READ YOUR SPEECH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48217" y="1868987"/>
            <a:ext cx="4904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dobe Heiti Std R" panose="020B0400000000000000" pitchFamily="34" charset="-128"/>
                <a:ea typeface="Adobe Heiti Std R" panose="020B0400000000000000" pitchFamily="34" charset="-128"/>
              </a:rPr>
              <a:t>Optional Picture</a:t>
            </a:r>
            <a:endParaRPr lang="en-US" sz="2400" dirty="0">
              <a:solidFill>
                <a:schemeClr val="bg1"/>
              </a:solidFill>
              <a:latin typeface="Adobe Heiti Std R" panose="020B0400000000000000" pitchFamily="34" charset="-128"/>
              <a:ea typeface="Adobe Heiti Std R" panose="020B0400000000000000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327" y="975458"/>
            <a:ext cx="5710322" cy="304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12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2905</TotalTime>
  <Words>761</Words>
  <Application>Microsoft Office PowerPoint</Application>
  <PresentationFormat>Widescreen</PresentationFormat>
  <Paragraphs>104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Adobe Heiti Std R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Arman Talkar</dc:creator>
  <cp:lastModifiedBy>Liu, Patrick Y (Student)</cp:lastModifiedBy>
  <cp:revision>26</cp:revision>
  <dcterms:created xsi:type="dcterms:W3CDTF">2015-06-17T21:26:42Z</dcterms:created>
  <dcterms:modified xsi:type="dcterms:W3CDTF">2015-10-16T19:34:57Z</dcterms:modified>
</cp:coreProperties>
</file>

<file path=docProps/thumbnail.jpeg>
</file>